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82" r:id="rId4"/>
    <p:sldId id="266" r:id="rId5"/>
    <p:sldId id="275" r:id="rId6"/>
    <p:sldId id="259" r:id="rId7"/>
    <p:sldId id="284" r:id="rId8"/>
    <p:sldId id="291" r:id="rId9"/>
    <p:sldId id="276" r:id="rId10"/>
    <p:sldId id="292" r:id="rId11"/>
    <p:sldId id="293" r:id="rId12"/>
  </p:sldIdLst>
  <p:sldSz cx="9144000" cy="6858000" type="screen4x3"/>
  <p:notesSz cx="6797675" cy="9926638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B2B2B2"/>
    <a:srgbClr val="CCFF99"/>
    <a:srgbClr val="000000"/>
    <a:srgbClr val="FFFF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0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01A7F71-DE52-46B5-8855-6258AFC7D2E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3B580B7-ED33-4C79-91F6-5F250227DF1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52FB3-2ED2-4261-B1D6-8EA2973DD459}" type="slidenum">
              <a:rPr lang="en-GB"/>
              <a:pPr/>
              <a:t>1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52FB3-2ED2-4261-B1D6-8EA2973DD459}" type="slidenum">
              <a:rPr lang="en-GB"/>
              <a:pPr/>
              <a:t>10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C5876-0D74-4FC7-89D3-0CA1C439EA0F}" type="slidenum">
              <a:rPr lang="en-GB"/>
              <a:pPr/>
              <a:t>11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2DD34-7E59-48F5-B9FC-BEEDF17F8311}" type="slidenum">
              <a:rPr lang="en-GB"/>
              <a:pPr/>
              <a:t>2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B07C3-85AE-47B6-B94A-9A25BE511B25}" type="slidenum">
              <a:rPr lang="en-GB"/>
              <a:pPr/>
              <a:t>3</a:t>
            </a:fld>
            <a:endParaRPr lang="en-GB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457ED-AA13-45CF-8B04-2FE2BF469A07}" type="slidenum">
              <a:rPr lang="en-GB"/>
              <a:pPr/>
              <a:t>4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04ECD-7D36-4051-BA44-5B2FD5F06931}" type="slidenum">
              <a:rPr lang="en-GB"/>
              <a:pPr/>
              <a:t>5</a:t>
            </a:fld>
            <a:endParaRPr lang="en-GB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BB8A5-C84D-43F8-AF0E-692B30572EA7}" type="slidenum">
              <a:rPr lang="en-GB"/>
              <a:pPr/>
              <a:t>6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C5876-0D74-4FC7-89D3-0CA1C439EA0F}" type="slidenum">
              <a:rPr lang="en-GB"/>
              <a:pPr/>
              <a:t>7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D1ADA-093B-40CB-B9E0-2775680AFD51}" type="slidenum">
              <a:rPr lang="en-GB"/>
              <a:pPr/>
              <a:t>8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AA937-C886-44FB-8746-80C7C1204670}" type="slidenum">
              <a:rPr lang="en-GB"/>
              <a:pPr/>
              <a:t>9</a:t>
            </a:fld>
            <a:endParaRPr lang="en-GB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6477000" cy="51816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2057400"/>
            <a:ext cx="54705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chemeClr val="accent2"/>
                </a:solidFill>
                <a:latin typeface="Arial" charset="0"/>
              </a:rPr>
              <a:t>FASIG</a:t>
            </a:r>
          </a:p>
          <a:p>
            <a:pPr algn="ctr" eaLnBrk="1" hangingPunct="1"/>
            <a:r>
              <a:rPr lang="en-GB" sz="3600" dirty="0" smtClean="0">
                <a:solidFill>
                  <a:schemeClr val="accent2"/>
                </a:solidFill>
                <a:latin typeface="Arial" charset="0"/>
              </a:rPr>
              <a:t>Aptos Development Update</a:t>
            </a:r>
            <a:r>
              <a:rPr lang="en-GB" sz="3600" dirty="0">
                <a:latin typeface="Arial" charset="0"/>
              </a:rPr>
              <a:t/>
            </a:r>
            <a:br>
              <a:rPr lang="en-GB" sz="3600" dirty="0">
                <a:latin typeface="Arial" charset="0"/>
              </a:rPr>
            </a:br>
            <a:endParaRPr lang="en-GB" sz="4000" dirty="0" smtClean="0">
              <a:latin typeface="Arial" charset="0"/>
            </a:endParaRPr>
          </a:p>
          <a:p>
            <a:pPr algn="ctr" eaLnBrk="1" hangingPunct="1"/>
            <a:endParaRPr lang="en-GB" sz="4000" dirty="0">
              <a:latin typeface="Arial" charset="0"/>
            </a:endParaRPr>
          </a:p>
          <a:p>
            <a:pPr algn="l" eaLnBrk="1" hangingPunct="1"/>
            <a:r>
              <a:rPr lang="en-GB" sz="2000" dirty="0" smtClean="0">
                <a:latin typeface="Arial" charset="0"/>
              </a:rPr>
              <a:t>Anne </a:t>
            </a:r>
            <a:r>
              <a:rPr lang="en-GB" sz="2000" dirty="0" err="1">
                <a:latin typeface="Arial" charset="0"/>
              </a:rPr>
              <a:t>Shrubshall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smtClean="0">
                <a:latin typeface="Arial" charset="0"/>
              </a:rPr>
              <a:t>Assistant Director of Finance</a:t>
            </a:r>
          </a:p>
          <a:p>
            <a:pPr algn="l" eaLnBrk="1" hangingPunct="1"/>
            <a:r>
              <a:rPr lang="en-GB" sz="2000" dirty="0" smtClean="0">
                <a:latin typeface="Arial" charset="0"/>
              </a:rPr>
              <a:t>4 April 2011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2312988" cy="107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6477000" cy="51816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2057400"/>
            <a:ext cx="54705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chemeClr val="accent2"/>
                </a:solidFill>
                <a:latin typeface="Arial" charset="0"/>
              </a:rPr>
              <a:t>FASIG</a:t>
            </a:r>
          </a:p>
          <a:p>
            <a:pPr algn="ctr" eaLnBrk="1" hangingPunct="1"/>
            <a:r>
              <a:rPr lang="en-GB" sz="3600" dirty="0" smtClean="0">
                <a:solidFill>
                  <a:schemeClr val="accent2"/>
                </a:solidFill>
                <a:latin typeface="Arial" charset="0"/>
              </a:rPr>
              <a:t>New coding structure – year end</a:t>
            </a:r>
            <a:r>
              <a:rPr lang="en-GB" sz="3600" dirty="0">
                <a:latin typeface="Arial" charset="0"/>
              </a:rPr>
              <a:t/>
            </a:r>
            <a:br>
              <a:rPr lang="en-GB" sz="3600" dirty="0">
                <a:latin typeface="Arial" charset="0"/>
              </a:rPr>
            </a:br>
            <a:endParaRPr lang="en-GB" sz="4000" dirty="0" smtClean="0">
              <a:latin typeface="Arial" charset="0"/>
            </a:endParaRPr>
          </a:p>
          <a:p>
            <a:pPr algn="ctr" eaLnBrk="1" hangingPunct="1"/>
            <a:endParaRPr lang="en-GB" sz="4000" dirty="0">
              <a:latin typeface="Arial" charset="0"/>
            </a:endParaRPr>
          </a:p>
          <a:p>
            <a:pPr algn="l" eaLnBrk="1" hangingPunct="1"/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2312988" cy="107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79388" y="620713"/>
            <a:ext cx="7558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chemeClr val="accent2"/>
                </a:solidFill>
                <a:latin typeface="Arial" charset="0"/>
              </a:rPr>
              <a:t>Year end – use of new coding structure</a:t>
            </a:r>
            <a:endParaRPr lang="en-US" sz="4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95536" y="1988840"/>
            <a:ext cx="6696744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Arial" charset="0"/>
              </a:rPr>
              <a:t>Individual budget unit accounts</a:t>
            </a:r>
            <a:endParaRPr lang="en-GB" dirty="0">
              <a:latin typeface="Arial" charset="0"/>
            </a:endParaRP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Consolidated financial accounts across all ledgers – MID/EAS</a:t>
            </a: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TRAC – use of ACT1 and improved budget unit and subjective coding</a:t>
            </a: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HESA – use of:</a:t>
            </a:r>
          </a:p>
          <a:p>
            <a:pPr lvl="1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ACT1</a:t>
            </a:r>
          </a:p>
          <a:p>
            <a:pPr lvl="1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SUBJ1</a:t>
            </a:r>
          </a:p>
          <a:p>
            <a:pPr lvl="1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ACT2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288" y="476250"/>
            <a:ext cx="73088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3600" dirty="0" smtClean="0">
                <a:solidFill>
                  <a:schemeClr val="accent2"/>
                </a:solidFill>
                <a:latin typeface="Arial" charset="0"/>
              </a:rPr>
              <a:t>Current developments</a:t>
            </a:r>
            <a:endParaRPr lang="en-US" sz="3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7200900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Reporting</a:t>
            </a:r>
          </a:p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Emailing remittance advices</a:t>
            </a:r>
          </a:p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E-invoicing</a:t>
            </a:r>
            <a:endParaRPr lang="en-GB" sz="2800" dirty="0">
              <a:latin typeface="Arial" charset="0"/>
            </a:endParaRPr>
          </a:p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Electronic Document </a:t>
            </a:r>
            <a:r>
              <a:rPr lang="en-GB" sz="2800" dirty="0" err="1" smtClean="0">
                <a:latin typeface="Arial" charset="0"/>
              </a:rPr>
              <a:t>Mangement</a:t>
            </a:r>
            <a:endParaRPr lang="en-GB" sz="2800" dirty="0">
              <a:latin typeface="Arial" charset="0"/>
            </a:endParaRPr>
          </a:p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Purchase card module</a:t>
            </a:r>
            <a:endParaRPr lang="en-GB" sz="2000" dirty="0">
              <a:latin typeface="Arial" charset="0"/>
            </a:endParaRPr>
          </a:p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Multi-currency</a:t>
            </a:r>
            <a:endParaRPr lang="en-GB" sz="2800" dirty="0">
              <a:latin typeface="Arial" charset="0"/>
            </a:endParaRPr>
          </a:p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Internal trading</a:t>
            </a:r>
          </a:p>
          <a:p>
            <a:pPr marL="5334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Replacing standard documentation with CSR</a:t>
            </a:r>
            <a:endParaRPr lang="en-GB" sz="2000" dirty="0">
              <a:latin typeface="Arial" charset="0"/>
            </a:endParaRPr>
          </a:p>
          <a:p>
            <a:pPr marL="533400" indent="-355600" algn="l">
              <a:lnSpc>
                <a:spcPct val="120000"/>
              </a:lnSpc>
              <a:buFont typeface="Times" pitchFamily="18" charset="0"/>
              <a:buNone/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952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chemeClr val="accent2"/>
                </a:solidFill>
                <a:latin typeface="Arial" charset="0"/>
              </a:rPr>
              <a:t>Future developments</a:t>
            </a:r>
            <a:endParaRPr lang="en-US" sz="4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7272337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Priority is to maintain at highest level of patch available</a:t>
            </a:r>
            <a:endParaRPr lang="en-GB" sz="2800" dirty="0">
              <a:latin typeface="Arial" charset="0"/>
            </a:endParaRP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Patch 21 just implemented</a:t>
            </a:r>
            <a:endParaRPr lang="en-GB" sz="2800" dirty="0">
              <a:latin typeface="Arial" charset="0"/>
            </a:endParaRP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Patch 22 released and being tested – aim to implement by end of April 2011</a:t>
            </a:r>
            <a:endParaRPr lang="en-GB" sz="2800" dirty="0">
              <a:latin typeface="Arial" charset="0"/>
            </a:endParaRP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US" sz="2800" dirty="0" smtClean="0">
                <a:latin typeface="Arial" charset="0"/>
              </a:rPr>
              <a:t>Version 10.01 now on general release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28600" y="609600"/>
            <a:ext cx="7007696" cy="8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3200" dirty="0" smtClean="0">
                <a:solidFill>
                  <a:schemeClr val="accent2"/>
                </a:solidFill>
                <a:latin typeface="Arial" charset="0"/>
              </a:rPr>
              <a:t>General Version 10 developments</a:t>
            </a:r>
            <a:endParaRPr lang="en-US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3528" y="1412776"/>
            <a:ext cx="7056438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Screen customisation</a:t>
            </a:r>
            <a:endParaRPr lang="en-GB" sz="2800" dirty="0">
              <a:latin typeface="Arial" charset="0"/>
            </a:endParaRP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Streamlined System Administration</a:t>
            </a: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Reporting – Scheduling and User Subscription</a:t>
            </a: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Reporting – over 50 standard CSR reports available</a:t>
            </a: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Linked reports – define single pack of reports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0825" y="549275"/>
            <a:ext cx="6835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chemeClr val="accent2"/>
                </a:solidFill>
                <a:latin typeface="Arial" charset="0"/>
              </a:rPr>
              <a:t>Version 10.01</a:t>
            </a:r>
            <a:endParaRPr lang="en-US" sz="4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95536" y="1340768"/>
            <a:ext cx="7272337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Browser based CSR viewer</a:t>
            </a:r>
            <a:endParaRPr lang="en-GB" sz="2800" dirty="0">
              <a:latin typeface="Arial" charset="0"/>
            </a:endParaRP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Improved payment processing</a:t>
            </a: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Streamlined enquiries</a:t>
            </a:r>
            <a:endParaRPr lang="en-GB" sz="2800" dirty="0">
              <a:latin typeface="Arial" charset="0"/>
            </a:endParaRP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Configurable devolved budgeting and forecasting</a:t>
            </a:r>
            <a:endParaRPr lang="en-GB" sz="2800" dirty="0">
              <a:latin typeface="Arial" charset="0"/>
            </a:endParaRP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Reengineered Expenses Module</a:t>
            </a: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Procurement card management</a:t>
            </a:r>
          </a:p>
          <a:p>
            <a:pPr marL="355600" indent="-3556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Materials management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51520" y="476672"/>
            <a:ext cx="68357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chemeClr val="accent2"/>
                </a:solidFill>
                <a:latin typeface="Arial" charset="0"/>
              </a:rPr>
              <a:t>Version 10.02</a:t>
            </a:r>
            <a:endParaRPr lang="en-US" sz="4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51520" y="1268760"/>
            <a:ext cx="7705551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Enhanced journal processing</a:t>
            </a:r>
            <a:endParaRPr lang="en-GB" sz="2800" dirty="0">
              <a:latin typeface="Arial" charset="0"/>
            </a:endParaRPr>
          </a:p>
          <a:p>
            <a:pPr marL="266700" indent="-2667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Reengineered Accounts Payable Processing</a:t>
            </a:r>
            <a:endParaRPr lang="en-GB" sz="2800" dirty="0">
              <a:latin typeface="Arial" charset="0"/>
            </a:endParaRPr>
          </a:p>
          <a:p>
            <a:pPr marL="266700" indent="-2667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Reengineered Reconciliations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95536" y="3140968"/>
            <a:ext cx="68357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chemeClr val="accent2"/>
                </a:solidFill>
                <a:latin typeface="Arial" charset="0"/>
              </a:rPr>
              <a:t>Version 10.03</a:t>
            </a:r>
            <a:endParaRPr lang="en-US" sz="4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3528" y="4005064"/>
            <a:ext cx="7705551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Reengineered Purchase Order Management</a:t>
            </a:r>
            <a:endParaRPr lang="en-GB" sz="2800" dirty="0">
              <a:latin typeface="Arial" charset="0"/>
            </a:endParaRPr>
          </a:p>
          <a:p>
            <a:pPr marL="266700" indent="-266700"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 smtClean="0">
                <a:latin typeface="Arial" charset="0"/>
              </a:rPr>
              <a:t>New Project Costing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79388" y="620713"/>
            <a:ext cx="7558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chemeClr val="accent2"/>
                </a:solidFill>
                <a:latin typeface="Arial" charset="0"/>
              </a:rPr>
              <a:t>Version 10.04</a:t>
            </a:r>
            <a:endParaRPr lang="en-US" sz="4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11560" y="1772816"/>
            <a:ext cx="695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</a:rPr>
              <a:t>Reengineered Accounts Receivable</a:t>
            </a:r>
            <a:endParaRPr lang="en-GB" sz="2800" dirty="0">
              <a:latin typeface="Arial" charset="0"/>
            </a:endParaRP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>
                <a:latin typeface="Arial" charset="0"/>
              </a:rPr>
              <a:t> </a:t>
            </a:r>
            <a:r>
              <a:rPr lang="en-GB" sz="2800" dirty="0" smtClean="0">
                <a:latin typeface="Arial" charset="0"/>
              </a:rPr>
              <a:t>Reengineered Stock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11560" y="62068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3200" dirty="0" smtClean="0">
                <a:solidFill>
                  <a:schemeClr val="accent2"/>
                </a:solidFill>
                <a:latin typeface="Arial" charset="0"/>
              </a:rPr>
              <a:t>Management of Aptos system development</a:t>
            </a:r>
            <a:endParaRPr lang="en-US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6950075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sz="2800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Aptos System Development Group</a:t>
            </a:r>
            <a:endParaRPr lang="en-GB" dirty="0">
              <a:latin typeface="Arial" charset="0"/>
            </a:endParaRP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Closer links with Capita and </a:t>
            </a:r>
            <a:r>
              <a:rPr lang="en-GB" dirty="0" err="1" smtClean="0">
                <a:latin typeface="Arial" charset="0"/>
              </a:rPr>
              <a:t>Bplan</a:t>
            </a:r>
            <a:r>
              <a:rPr lang="en-GB" dirty="0" smtClean="0">
                <a:latin typeface="Arial" charset="0"/>
              </a:rPr>
              <a:t> – test site</a:t>
            </a:r>
            <a:endParaRPr lang="en-GB" baseline="30000" dirty="0">
              <a:latin typeface="Arial" charset="0"/>
            </a:endParaRP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Membership of Aptos User Group committee</a:t>
            </a: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 smtClean="0">
                <a:latin typeface="Arial" charset="0"/>
              </a:rPr>
              <a:t> Road map for Aptos</a:t>
            </a: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Corporate Systems Group</a:t>
            </a:r>
            <a:endParaRPr lang="en-GB" dirty="0">
              <a:latin typeface="Arial" charset="0"/>
            </a:endParaRPr>
          </a:p>
          <a:p>
            <a:pPr algn="l">
              <a:lnSpc>
                <a:spcPct val="120000"/>
              </a:lnSpc>
              <a:buFont typeface="Times" pitchFamily="18" charset="0"/>
              <a:buBlip>
                <a:blip r:embed="rId5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Project Co-ordination Group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0"/>
            <a:ext cx="4498975" cy="3598863"/>
          </a:xfrm>
          <a:prstGeom prst="rect">
            <a:avLst/>
          </a:prstGeom>
          <a:noFill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noFill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77041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/>
            <a:endParaRPr lang="en-GB"/>
          </a:p>
          <a:p>
            <a:pPr marL="355600" indent="-355600" algn="ctr">
              <a:buFont typeface="Times" pitchFamily="18" charset="0"/>
              <a:buNone/>
            </a:pPr>
            <a:r>
              <a:rPr lang="en-GB" sz="4400">
                <a:latin typeface="Arial" charset="0"/>
              </a:rPr>
              <a:t>Questions</a:t>
            </a:r>
          </a:p>
          <a:p>
            <a:pPr marL="355600" indent="-355600" algn="l">
              <a:buFont typeface="Times" pitchFamily="18" charset="0"/>
              <a:buNone/>
            </a:pPr>
            <a:endParaRPr lang="en-GB" sz="4400">
              <a:latin typeface="Arial" charset="0"/>
            </a:endParaRPr>
          </a:p>
          <a:p>
            <a:pPr marL="355600" indent="-355600" algn="l">
              <a:buFont typeface="Times" pitchFamily="18" charset="0"/>
              <a:buChar char="•"/>
            </a:pPr>
            <a:endParaRPr lang="en-GB" sz="2800">
              <a:latin typeface="Arial" charset="0"/>
            </a:endParaRPr>
          </a:p>
          <a:p>
            <a:pPr marL="355600" indent="-355600" algn="l">
              <a:buFont typeface="Times" pitchFamily="18" charset="0"/>
              <a:buChar char="•"/>
            </a:pPr>
            <a:endParaRPr lang="en-GB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October05">
  <a:themeElements>
    <a:clrScheme name="template-October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-October05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emplate-October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October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October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October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October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October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October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October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October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October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October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October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template-October05</Template>
  <TotalTime>761</TotalTime>
  <Words>253</Words>
  <Application>Microsoft Office PowerPoint</Application>
  <PresentationFormat>On-screen Show (4:3)</PresentationFormat>
  <Paragraphs>76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template-October05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University of Exeter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Marilyn Gilbert</dc:creator>
  <cp:lastModifiedBy>fanson</cp:lastModifiedBy>
  <cp:revision>64</cp:revision>
  <cp:lastPrinted>2005-10-10T13:59:53Z</cp:lastPrinted>
  <dcterms:created xsi:type="dcterms:W3CDTF">2006-05-19T13:15:50Z</dcterms:created>
  <dcterms:modified xsi:type="dcterms:W3CDTF">2011-04-05T08:03:22Z</dcterms:modified>
</cp:coreProperties>
</file>